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36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0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43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02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34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91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68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751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002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17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37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BB36B-CBFE-4335-B3CE-8E1F83B5849F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9EF2B-5C06-4E94-8B34-EC0203DE8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22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C7D4-BF09-0781-CA3F-5248F5809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46304"/>
            <a:ext cx="12039600" cy="1516571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Fraud_Guard: Real-Time Financial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4B1C3-F6BC-172A-6C43-7CD1C4859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752" y="5952744"/>
            <a:ext cx="9144000" cy="75895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RADHESHYAM CHAURASIYA</a:t>
            </a:r>
          </a:p>
          <a:p>
            <a:pPr algn="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2026/01/30</a:t>
            </a:r>
          </a:p>
        </p:txBody>
      </p:sp>
    </p:spTree>
    <p:extLst>
      <p:ext uri="{BB962C8B-B14F-4D97-AF65-F5344CB8AC3E}">
        <p14:creationId xmlns:p14="http://schemas.microsoft.com/office/powerpoint/2010/main" val="8762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60CE7-DDD7-27FF-FDC3-91A9BD01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186943"/>
            <a:ext cx="11768328" cy="874967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8335-82DD-7CEE-3BDC-63EC35212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11" y="1353313"/>
            <a:ext cx="11716645" cy="2006114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Goal: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automated AI system that detects fraudulent credit card transactions in real time.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Scoring Mechanism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Fraud Probability score (0 to 1) for every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“Medallion Architecture” pipeline (Bronze       Silver       Gold) that process data without human intervention.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25579BE-4A0D-293E-8140-93255E764D76}"/>
              </a:ext>
            </a:extLst>
          </p:cNvPr>
          <p:cNvSpPr/>
          <p:nvPr/>
        </p:nvSpPr>
        <p:spPr>
          <a:xfrm>
            <a:off x="5444657" y="3101407"/>
            <a:ext cx="190831" cy="98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6351080-943E-0655-CB25-757A20C1C4EF}"/>
              </a:ext>
            </a:extLst>
          </p:cNvPr>
          <p:cNvSpPr/>
          <p:nvPr/>
        </p:nvSpPr>
        <p:spPr>
          <a:xfrm>
            <a:off x="6345273" y="3101407"/>
            <a:ext cx="154918" cy="98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" y="3432777"/>
            <a:ext cx="10127974" cy="33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29D6-E88F-CEF0-AA5F-8C9F5FA2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365125"/>
            <a:ext cx="11484864" cy="878459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52051-D18A-0928-695E-56B78C44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1825625"/>
            <a:ext cx="11594592" cy="4351338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1.3 Million Transaction Records from Kaggle.</a:t>
            </a:r>
          </a:p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Variables (Input):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860E52-E40B-A0D2-76FB-10BAB4DED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898065"/>
              </p:ext>
            </p:extLst>
          </p:nvPr>
        </p:nvGraphicFramePr>
        <p:xfrm>
          <a:off x="587248" y="3645746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861293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74210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871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rans_date_trans_time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 of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687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Transactions amount in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37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Categeroy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expense (grocery, gas, travel)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56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dob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Birth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 of merchant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5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merch_lat / merch_long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 of the merchant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35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 /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 of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050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75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76A0-B885-8DE5-80E8-4E510838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365125"/>
            <a:ext cx="11686032" cy="132556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Creation (The “Gold Layer”)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AFD0D7-FF18-DD05-1E60-AF24EEFF3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196428"/>
              </p:ext>
            </p:extLst>
          </p:nvPr>
        </p:nvGraphicFramePr>
        <p:xfrm>
          <a:off x="393192" y="1825624"/>
          <a:ext cx="11375136" cy="3524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712">
                  <a:extLst>
                    <a:ext uri="{9D8B030D-6E8A-4147-A177-3AD203B41FA5}">
                      <a16:colId xmlns:a16="http://schemas.microsoft.com/office/drawing/2014/main" val="2036701048"/>
                    </a:ext>
                  </a:extLst>
                </a:gridCol>
                <a:gridCol w="3791712">
                  <a:extLst>
                    <a:ext uri="{9D8B030D-6E8A-4147-A177-3AD203B41FA5}">
                      <a16:colId xmlns:a16="http://schemas.microsoft.com/office/drawing/2014/main" val="353561121"/>
                    </a:ext>
                  </a:extLst>
                </a:gridCol>
                <a:gridCol w="3791712">
                  <a:extLst>
                    <a:ext uri="{9D8B030D-6E8A-4147-A177-3AD203B41FA5}">
                      <a16:colId xmlns:a16="http://schemas.microsoft.com/office/drawing/2014/main" val="2836065275"/>
                    </a:ext>
                  </a:extLst>
                </a:gridCol>
              </a:tblGrid>
              <a:tr h="40665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Derived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Logic/ 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Risk Insight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481551"/>
                  </a:ext>
                </a:extLst>
              </a:tr>
              <a:tr h="888604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distance_km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Haversine Formula:</a:t>
                      </a:r>
                    </a:p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calculate distance between lat/long(user) and merch_lat/merch_long(Store).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user swipes their card 500km away from home within 10 minute, It a high risk.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00532"/>
                  </a:ext>
                </a:extLst>
              </a:tr>
              <a:tr h="824948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amt_relative_to_category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Function: Amount/ Avg (</a:t>
                      </a:r>
                    </a:p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Amount) partitioned by User and Category.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$500 charge is normal for Travel but suspicious if the user usually spends $20 on Groceries.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33445"/>
                  </a:ext>
                </a:extLst>
              </a:tr>
              <a:tr h="701905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hours_of_day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Extraction: Extracted hour (0-23) from timestamp.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Fraud spikes between 1 AM – 3 AM (as confirmed by EDA).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76321"/>
                  </a:ext>
                </a:extLst>
              </a:tr>
              <a:tr h="701905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day_of_week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Day Extraction: Extracted</a:t>
                      </a:r>
                      <a:r>
                        <a:rPr lang="en-IN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day form timestamp.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 to capture weekend fraud pattern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524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C1F7-6E6C-AE5C-521D-ABD4BD80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6" y="150169"/>
            <a:ext cx="11585448" cy="744354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68CD4-9123-E7E9-A401-E1E8ABC27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" y="1000672"/>
            <a:ext cx="11585448" cy="2090398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Attempt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(Weighted)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Random Forest model with balanced class weights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(99%) but Low Recall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0.79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 AUC). It failed to capture the minority fraud class effectively</a:t>
            </a:r>
            <a:r>
              <a:rPr lang="en-US" dirty="0" smtClean="0"/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Boosted Trees (Weighted)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GBT Classifier with aggressive 100x Class Weighting to punish missed fraud.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Production-Ready (0.77 PR AUC) with 0.99 ROC AUC. Effectively identified rare fraud cases without excessive false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alarms 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GBT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aggressively "corrected" the errors on the difficult fraud cases that RF missed.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" y="3438939"/>
            <a:ext cx="5521054" cy="3327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92" y="3438939"/>
            <a:ext cx="5894832" cy="33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A2B4-2EBF-6B9B-F063-7E33C056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90710"/>
            <a:ext cx="11503152" cy="924179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F7307-39D7-9B2C-8B02-74A0787A4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" y="1825624"/>
            <a:ext cx="11740896" cy="473062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GBT Model was selected.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059022-83F9-FA09-A1CC-290CF8182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31308"/>
              </p:ext>
            </p:extLst>
          </p:nvPr>
        </p:nvGraphicFramePr>
        <p:xfrm>
          <a:off x="318052" y="2621618"/>
          <a:ext cx="11624013" cy="3427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91">
                  <a:extLst>
                    <a:ext uri="{9D8B030D-6E8A-4147-A177-3AD203B41FA5}">
                      <a16:colId xmlns:a16="http://schemas.microsoft.com/office/drawing/2014/main" val="202421291"/>
                    </a:ext>
                  </a:extLst>
                </a:gridCol>
                <a:gridCol w="1302027">
                  <a:extLst>
                    <a:ext uri="{9D8B030D-6E8A-4147-A177-3AD203B41FA5}">
                      <a16:colId xmlns:a16="http://schemas.microsoft.com/office/drawing/2014/main" val="1819395908"/>
                    </a:ext>
                  </a:extLst>
                </a:gridCol>
                <a:gridCol w="8622395">
                  <a:extLst>
                    <a:ext uri="{9D8B030D-6E8A-4147-A177-3AD203B41FA5}">
                      <a16:colId xmlns:a16="http://schemas.microsoft.com/office/drawing/2014/main" val="4194444365"/>
                    </a:ext>
                  </a:extLst>
                </a:gridCol>
              </a:tblGrid>
              <a:tr h="35021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31505"/>
                  </a:ext>
                </a:extLst>
              </a:tr>
              <a:tr h="35021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model is nearly perfect at telling the difference between a Thief and a Legitimate Customer.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254508"/>
                  </a:ext>
                </a:extLst>
              </a:tr>
              <a:tr h="35021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 though fraud is very rare the model finds it consistently without guessing.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5906"/>
                  </a:ext>
                </a:extLst>
              </a:tr>
              <a:tr h="40981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0.9952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our model flags a transaction as fraud, it is 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99.5%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likely to be correct.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671288"/>
                  </a:ext>
                </a:extLst>
              </a:tr>
              <a:tr h="35021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0.9781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successfully catches 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97.8%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all actual fraud attempts.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78269"/>
                  </a:ext>
                </a:extLst>
              </a:tr>
              <a:tr h="35021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0.9852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proves the model is not just guessing. It has achieved a perfect balance between catching thieves (Recall) and protecting good customers (Precision).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825848"/>
                  </a:ext>
                </a:extLst>
              </a:tr>
              <a:tr h="35021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0.9781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Across all transactions (both fraud and normal), the model makes the correct decision 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97.8%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the time.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141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1DBB-57C5-A4EC-68C1-BD1E33356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BEB2-8DA6-0DF5-F6BF-45087034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2" y="1550505"/>
            <a:ext cx="6728791" cy="4571999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Precision-Recall AUC &gt; 75%: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Why: Since fraud is rare (0.5%), standard Accuracy is misleading. The model must maximize the detection of actual fraud (Recall) while minimizing false alarms(Precision).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AUC &gt; 95%: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must effectively discriminate between a Thief and a Legitimate Customer.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Explainability: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must output Feature importance to explain why a transaction was blocked (for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user is to far from merchant).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23" y="1700784"/>
            <a:ext cx="4958508" cy="41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88E5-B494-0254-4F0C-7B536C1E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11338560" cy="768731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1461052"/>
            <a:ext cx="10356574" cy="5218044"/>
          </a:xfrm>
        </p:spPr>
      </p:pic>
    </p:spTree>
    <p:extLst>
      <p:ext uri="{BB962C8B-B14F-4D97-AF65-F5344CB8AC3E}">
        <p14:creationId xmlns:p14="http://schemas.microsoft.com/office/powerpoint/2010/main" val="340759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689A-B85E-ECF4-A438-433B5F3E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145669"/>
            <a:ext cx="11631168" cy="832739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812D-8FC5-1C11-ECB5-1750FC76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416" y="1209399"/>
            <a:ext cx="11631168" cy="1414531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Action Plan: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: Probability &gt;90%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: Probability 50% - 90%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APPROVE : Probability &lt;50%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2763078"/>
            <a:ext cx="11631168" cy="40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614</Words>
  <Application>Microsoft Office PowerPoint</Application>
  <PresentationFormat>Widescreen</PresentationFormat>
  <Paragraphs>92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Fraud_Guard: Real-Time Financial Fraud Detection</vt:lpstr>
      <vt:lpstr>PROJECT OBJECTIVES</vt:lpstr>
      <vt:lpstr>Data Understanding</vt:lpstr>
      <vt:lpstr>Features Creation (The “Gold Layer”)</vt:lpstr>
      <vt:lpstr>Model Training Strategy</vt:lpstr>
      <vt:lpstr>Final Evaluation Metrics</vt:lpstr>
      <vt:lpstr>Success Criteria</vt:lpstr>
      <vt:lpstr>Feature Importance</vt:lpstr>
      <vt:lpstr>Business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Fraud_Guard: Real-Time Financial Fraud Detection</dc:title>
  <dc:creator>itsprashant914@gmail.com</dc:creator>
  <cp:lastModifiedBy>Admin</cp:lastModifiedBy>
  <cp:revision>53</cp:revision>
  <dcterms:created xsi:type="dcterms:W3CDTF">2026-01-30T03:51:58Z</dcterms:created>
  <dcterms:modified xsi:type="dcterms:W3CDTF">2026-01-30T12:37:45Z</dcterms:modified>
</cp:coreProperties>
</file>